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BEBFF6-3CA9-43AC-A23B-18F5BF86305F}" type="doc">
      <dgm:prSet loTypeId="urn:microsoft.com/office/officeart/2005/8/layout/arrow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C8FA7C-CFB8-4D32-8777-9807A9B51D78}">
      <dgm:prSet phldrT="[Text]"/>
      <dgm:spPr/>
      <dgm:t>
        <a:bodyPr/>
        <a:lstStyle/>
        <a:p>
          <a:r>
            <a:rPr lang="en-US" dirty="0" smtClean="0"/>
            <a:t>Attitudes (Cognitive)</a:t>
          </a:r>
          <a:endParaRPr lang="en-US" dirty="0"/>
        </a:p>
      </dgm:t>
    </dgm:pt>
    <dgm:pt modelId="{3ED55B00-2F30-42E6-A73F-1B554507A493}" type="parTrans" cxnId="{9F3AAC9C-F843-4634-8710-EE25D2E8FD48}">
      <dgm:prSet/>
      <dgm:spPr/>
      <dgm:t>
        <a:bodyPr/>
        <a:lstStyle/>
        <a:p>
          <a:endParaRPr lang="en-US"/>
        </a:p>
      </dgm:t>
    </dgm:pt>
    <dgm:pt modelId="{531E01D8-A58E-413C-8FE0-83C49322A901}" type="sibTrans" cxnId="{9F3AAC9C-F843-4634-8710-EE25D2E8FD48}">
      <dgm:prSet/>
      <dgm:spPr/>
      <dgm:t>
        <a:bodyPr/>
        <a:lstStyle/>
        <a:p>
          <a:endParaRPr lang="en-US"/>
        </a:p>
      </dgm:t>
    </dgm:pt>
    <dgm:pt modelId="{AEB141D1-6DF4-439D-AD7D-EC9B0DFBF444}">
      <dgm:prSet phldrT="[Text]"/>
      <dgm:spPr/>
      <dgm:t>
        <a:bodyPr/>
        <a:lstStyle/>
        <a:p>
          <a:r>
            <a:rPr lang="en-US" dirty="0" smtClean="0"/>
            <a:t>Inconsistencies</a:t>
          </a:r>
        </a:p>
        <a:p>
          <a:r>
            <a:rPr lang="en-US" dirty="0" smtClean="0"/>
            <a:t>(Dissonance)</a:t>
          </a:r>
          <a:endParaRPr lang="en-US" dirty="0"/>
        </a:p>
      </dgm:t>
    </dgm:pt>
    <dgm:pt modelId="{BB94C922-2E24-4D18-83C7-DA4D3CF88A4A}" type="parTrans" cxnId="{43F2BA39-DE63-4073-9067-89910731B83B}">
      <dgm:prSet/>
      <dgm:spPr/>
      <dgm:t>
        <a:bodyPr/>
        <a:lstStyle/>
        <a:p>
          <a:endParaRPr lang="en-US"/>
        </a:p>
      </dgm:t>
    </dgm:pt>
    <dgm:pt modelId="{84A3AB7A-FD0E-4182-8B41-7287C005ABB5}" type="sibTrans" cxnId="{43F2BA39-DE63-4073-9067-89910731B83B}">
      <dgm:prSet/>
      <dgm:spPr/>
      <dgm:t>
        <a:bodyPr/>
        <a:lstStyle/>
        <a:p>
          <a:endParaRPr lang="en-US"/>
        </a:p>
      </dgm:t>
    </dgm:pt>
    <dgm:pt modelId="{D26A5C03-B534-4C06-A756-9A6C0B22CF1D}" type="pres">
      <dgm:prSet presAssocID="{5BBEBFF6-3CA9-43AC-A23B-18F5BF86305F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CA23284-5C96-4223-BF83-80FF755E11D7}" type="pres">
      <dgm:prSet presAssocID="{07C8FA7C-CFB8-4D32-8777-9807A9B51D78}" presName="upArrow" presStyleLbl="node1" presStyleIdx="0" presStyleCnt="2"/>
      <dgm:spPr/>
    </dgm:pt>
    <dgm:pt modelId="{F7B6AC55-70BB-40AD-A43F-DFAAC8AB4F31}" type="pres">
      <dgm:prSet presAssocID="{07C8FA7C-CFB8-4D32-8777-9807A9B51D78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00364D-B5A7-4FD9-930D-1CF628AE7751}" type="pres">
      <dgm:prSet presAssocID="{AEB141D1-6DF4-439D-AD7D-EC9B0DFBF444}" presName="downArrow" presStyleLbl="node1" presStyleIdx="1" presStyleCnt="2"/>
      <dgm:spPr/>
    </dgm:pt>
    <dgm:pt modelId="{896C4FB1-D4C6-47CF-9361-4DB61F91BC46}" type="pres">
      <dgm:prSet presAssocID="{AEB141D1-6DF4-439D-AD7D-EC9B0DFBF444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F2BA39-DE63-4073-9067-89910731B83B}" srcId="{5BBEBFF6-3CA9-43AC-A23B-18F5BF86305F}" destId="{AEB141D1-6DF4-439D-AD7D-EC9B0DFBF444}" srcOrd="1" destOrd="0" parTransId="{BB94C922-2E24-4D18-83C7-DA4D3CF88A4A}" sibTransId="{84A3AB7A-FD0E-4182-8B41-7287C005ABB5}"/>
    <dgm:cxn modelId="{0A66E862-A842-40CC-8C41-1D0FBC11F22A}" type="presOf" srcId="{5BBEBFF6-3CA9-43AC-A23B-18F5BF86305F}" destId="{D26A5C03-B534-4C06-A756-9A6C0B22CF1D}" srcOrd="0" destOrd="0" presId="urn:microsoft.com/office/officeart/2005/8/layout/arrow4"/>
    <dgm:cxn modelId="{5A505690-D793-431F-BF4D-16221428331D}" type="presOf" srcId="{07C8FA7C-CFB8-4D32-8777-9807A9B51D78}" destId="{F7B6AC55-70BB-40AD-A43F-DFAAC8AB4F31}" srcOrd="0" destOrd="0" presId="urn:microsoft.com/office/officeart/2005/8/layout/arrow4"/>
    <dgm:cxn modelId="{9F3AAC9C-F843-4634-8710-EE25D2E8FD48}" srcId="{5BBEBFF6-3CA9-43AC-A23B-18F5BF86305F}" destId="{07C8FA7C-CFB8-4D32-8777-9807A9B51D78}" srcOrd="0" destOrd="0" parTransId="{3ED55B00-2F30-42E6-A73F-1B554507A493}" sibTransId="{531E01D8-A58E-413C-8FE0-83C49322A901}"/>
    <dgm:cxn modelId="{CD5158B7-D112-458C-8150-6B516238A7B5}" type="presOf" srcId="{AEB141D1-6DF4-439D-AD7D-EC9B0DFBF444}" destId="{896C4FB1-D4C6-47CF-9361-4DB61F91BC46}" srcOrd="0" destOrd="0" presId="urn:microsoft.com/office/officeart/2005/8/layout/arrow4"/>
    <dgm:cxn modelId="{BD35C3A7-935F-4186-A4E0-8C346C60826D}" type="presParOf" srcId="{D26A5C03-B534-4C06-A756-9A6C0B22CF1D}" destId="{3CA23284-5C96-4223-BF83-80FF755E11D7}" srcOrd="0" destOrd="0" presId="urn:microsoft.com/office/officeart/2005/8/layout/arrow4"/>
    <dgm:cxn modelId="{A02357D6-83B8-4266-8CF6-A44784324DD7}" type="presParOf" srcId="{D26A5C03-B534-4C06-A756-9A6C0B22CF1D}" destId="{F7B6AC55-70BB-40AD-A43F-DFAAC8AB4F31}" srcOrd="1" destOrd="0" presId="urn:microsoft.com/office/officeart/2005/8/layout/arrow4"/>
    <dgm:cxn modelId="{D6B4CC24-2199-4589-BB17-5A311D57D25F}" type="presParOf" srcId="{D26A5C03-B534-4C06-A756-9A6C0B22CF1D}" destId="{4400364D-B5A7-4FD9-930D-1CF628AE7751}" srcOrd="2" destOrd="0" presId="urn:microsoft.com/office/officeart/2005/8/layout/arrow4"/>
    <dgm:cxn modelId="{80EC69B8-63E3-4753-8751-271AD7DB95BB}" type="presParOf" srcId="{D26A5C03-B534-4C06-A756-9A6C0B22CF1D}" destId="{896C4FB1-D4C6-47CF-9361-4DB61F91BC46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CA23284-5C96-4223-BF83-80FF755E11D7}">
      <dsp:nvSpPr>
        <dsp:cNvPr id="0" name=""/>
        <dsp:cNvSpPr/>
      </dsp:nvSpPr>
      <dsp:spPr>
        <a:xfrm>
          <a:off x="2221" y="0"/>
          <a:ext cx="1332738" cy="2172461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6AC55-70BB-40AD-A43F-DFAAC8AB4F31}">
      <dsp:nvSpPr>
        <dsp:cNvPr id="0" name=""/>
        <dsp:cNvSpPr/>
      </dsp:nvSpPr>
      <dsp:spPr>
        <a:xfrm>
          <a:off x="1374941" y="0"/>
          <a:ext cx="2261616" cy="21724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0" rIns="156464" bIns="156464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Attitudes (Cognitive)</a:t>
          </a:r>
          <a:endParaRPr lang="en-US" sz="2200" kern="1200" dirty="0"/>
        </a:p>
      </dsp:txBody>
      <dsp:txXfrm>
        <a:off x="1374941" y="0"/>
        <a:ext cx="2261616" cy="2172461"/>
      </dsp:txXfrm>
    </dsp:sp>
    <dsp:sp modelId="{4400364D-B5A7-4FD9-930D-1CF628AE7751}">
      <dsp:nvSpPr>
        <dsp:cNvPr id="0" name=""/>
        <dsp:cNvSpPr/>
      </dsp:nvSpPr>
      <dsp:spPr>
        <a:xfrm>
          <a:off x="402042" y="2353500"/>
          <a:ext cx="1332738" cy="2172461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6C4FB1-D4C6-47CF-9361-4DB61F91BC46}">
      <dsp:nvSpPr>
        <dsp:cNvPr id="0" name=""/>
        <dsp:cNvSpPr/>
      </dsp:nvSpPr>
      <dsp:spPr>
        <a:xfrm>
          <a:off x="1774762" y="2353500"/>
          <a:ext cx="2261616" cy="21724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0" rIns="156464" bIns="156464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Inconsistencies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(Dissonance)</a:t>
          </a:r>
          <a:endParaRPr lang="en-US" sz="2200" kern="1200" dirty="0"/>
        </a:p>
      </dsp:txBody>
      <dsp:txXfrm>
        <a:off x="1774762" y="2353500"/>
        <a:ext cx="2261616" cy="21724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E562E11-1B0E-41F2-B107-E11E63DBDD58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A17C403-7701-4839-A0BC-DBBF6A1EDA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62E11-1B0E-41F2-B107-E11E63DBDD58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C403-7701-4839-A0BC-DBBF6A1EDA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62E11-1B0E-41F2-B107-E11E63DBDD58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C403-7701-4839-A0BC-DBBF6A1EDA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62E11-1B0E-41F2-B107-E11E63DBDD58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C403-7701-4839-A0BC-DBBF6A1EDA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62E11-1B0E-41F2-B107-E11E63DBDD58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C403-7701-4839-A0BC-DBBF6A1EDA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62E11-1B0E-41F2-B107-E11E63DBDD58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C403-7701-4839-A0BC-DBBF6A1EDA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562E11-1B0E-41F2-B107-E11E63DBDD58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A17C403-7701-4839-A0BC-DBBF6A1EDA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E562E11-1B0E-41F2-B107-E11E63DBDD58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A17C403-7701-4839-A0BC-DBBF6A1EDA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62E11-1B0E-41F2-B107-E11E63DBDD58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C403-7701-4839-A0BC-DBBF6A1EDA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62E11-1B0E-41F2-B107-E11E63DBDD58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C403-7701-4839-A0BC-DBBF6A1EDA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62E11-1B0E-41F2-B107-E11E63DBDD58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C403-7701-4839-A0BC-DBBF6A1EDA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E562E11-1B0E-41F2-B107-E11E63DBDD58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A17C403-7701-4839-A0BC-DBBF6A1EDA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3600" dirty="0" smtClean="0"/>
              <a:t>Where do you see yourself going in 5 years? Have you thought that far ahead yet?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-Shape 5"/>
          <p:cNvSpPr/>
          <p:nvPr/>
        </p:nvSpPr>
        <p:spPr>
          <a:xfrm>
            <a:off x="1828800" y="3048000"/>
            <a:ext cx="2667000" cy="2286000"/>
          </a:xfrm>
          <a:prstGeom prst="corner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-Shape 7"/>
          <p:cNvSpPr/>
          <p:nvPr/>
        </p:nvSpPr>
        <p:spPr>
          <a:xfrm rot="5400000">
            <a:off x="1638300" y="571500"/>
            <a:ext cx="2667000" cy="2286000"/>
          </a:xfrm>
          <a:prstGeom prst="corner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-Shape 8"/>
          <p:cNvSpPr/>
          <p:nvPr/>
        </p:nvSpPr>
        <p:spPr>
          <a:xfrm rot="10800000">
            <a:off x="4114800" y="381000"/>
            <a:ext cx="2667000" cy="2286000"/>
          </a:xfrm>
          <a:prstGeom prst="corner">
            <a:avLst/>
          </a:prstGeom>
          <a:blipFill dpi="0" rotWithShape="0">
            <a:blip r:embed="rId4" cstate="print"/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-Shape 9"/>
          <p:cNvSpPr/>
          <p:nvPr/>
        </p:nvSpPr>
        <p:spPr>
          <a:xfrm rot="16200000">
            <a:off x="4305300" y="2857500"/>
            <a:ext cx="2667000" cy="2286000"/>
          </a:xfrm>
          <a:prstGeom prst="corner">
            <a:avLst/>
          </a:prstGeom>
          <a:blipFill dpi="0" rotWithShape="0">
            <a:blip r:embed="rId5" cstate="print"/>
            <a:srcRect/>
            <a:stretch>
              <a:fillRect l="4500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971800" y="1524000"/>
            <a:ext cx="2667000" cy="2667000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 l="-100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828800" y="381000"/>
            <a:ext cx="4953000" cy="495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286000" y="2362200"/>
            <a:ext cx="40607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WHO I AM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734742" y="5562600"/>
            <a:ext cx="50770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Who are you?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 – A key to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The idea the people need to organize their perceptions, opinions, and beliefs in a harmonious manner. </a:t>
            </a:r>
          </a:p>
          <a:p>
            <a:endParaRPr lang="en-US" sz="2400" dirty="0" smtClean="0"/>
          </a:p>
          <a:p>
            <a:pPr lvl="1"/>
            <a:r>
              <a:rPr lang="en-US" sz="2300" dirty="0" smtClean="0"/>
              <a:t>Imbalance</a:t>
            </a:r>
          </a:p>
          <a:p>
            <a:pPr lvl="2"/>
            <a:r>
              <a:rPr lang="en-US" sz="2200" dirty="0" smtClean="0"/>
              <a:t>Disharmony, disillusionment</a:t>
            </a:r>
          </a:p>
          <a:p>
            <a:pPr lvl="1"/>
            <a:r>
              <a:rPr lang="en-US" sz="2300" dirty="0" smtClean="0"/>
              <a:t>NonBalance</a:t>
            </a:r>
          </a:p>
          <a:p>
            <a:pPr lvl="2"/>
            <a:r>
              <a:rPr lang="en-US" sz="2200" dirty="0" smtClean="0"/>
              <a:t>Indifference, Apathy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362200"/>
            <a:ext cx="4038600" cy="3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Cognitive Dissonance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Imbalance breeds uncomfortable lifestyles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Reduce the inconsistency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Find the happy medium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definition of insanity is doing the same thing over and over and expecting a different result each time.</a:t>
            </a:r>
          </a:p>
          <a:p>
            <a:pPr lvl="1"/>
            <a:r>
              <a:rPr lang="en-US" dirty="0" smtClean="0"/>
              <a:t>Change your mind, change your life.</a:t>
            </a:r>
          </a:p>
          <a:p>
            <a:pPr lvl="1"/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</p:nvPr>
        </p:nvGraphicFramePr>
        <p:xfrm>
          <a:off x="4648200" y="2249488"/>
          <a:ext cx="4038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 rot="5400000">
            <a:off x="6890780" y="-447217"/>
            <a:ext cx="586803" cy="3919637"/>
          </a:xfrm>
        </p:spPr>
        <p:txBody>
          <a:bodyPr>
            <a:noAutofit/>
          </a:bodyPr>
          <a:lstStyle/>
          <a:p>
            <a:r>
              <a:rPr lang="en-US" sz="3600" dirty="0" smtClean="0"/>
              <a:t>Affiliation</a:t>
            </a:r>
            <a:endParaRPr lang="en-US" sz="36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5943600" y="2286000"/>
            <a:ext cx="2971800" cy="3733800"/>
          </a:xfrm>
        </p:spPr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The desire to join with others and be part of something larger than </a:t>
            </a:r>
            <a:r>
              <a:rPr lang="en-US" sz="2400" dirty="0" smtClean="0"/>
              <a:t>oneself</a:t>
            </a:r>
          </a:p>
          <a:p>
            <a:pPr lvl="1">
              <a:buFont typeface="Arial" pitchFamily="34" charset="0"/>
              <a:buChar char="•"/>
            </a:pPr>
            <a:r>
              <a:rPr lang="en-US" sz="2300" dirty="0" smtClean="0"/>
              <a:t>Teams, Groups, Cliques, Organizations</a:t>
            </a:r>
          </a:p>
          <a:p>
            <a:pPr lvl="1">
              <a:buFont typeface="Arial" pitchFamily="34" charset="0"/>
              <a:buChar char="•"/>
            </a:pPr>
            <a:endParaRPr lang="en-US" sz="2300" dirty="0" smtClean="0"/>
          </a:p>
          <a:p>
            <a:pPr lvl="2">
              <a:buFont typeface="Arial" pitchFamily="34" charset="0"/>
              <a:buChar char="•"/>
            </a:pPr>
            <a:r>
              <a:rPr lang="en-US" sz="2100" dirty="0" smtClean="0"/>
              <a:t>Student Government, Athletic Organizations (SAAC), Honor Societies, etc.</a:t>
            </a:r>
            <a:endParaRPr lang="en-US" sz="21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8095" r="18095"/>
          <a:stretch>
            <a:fillRect/>
          </a:stretch>
        </p:blipFill>
        <p:spPr bwMode="auto">
          <a:xfrm>
            <a:off x="304800" y="1143000"/>
            <a:ext cx="508272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Continue looking over Outlines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Test Friday, March 11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PowerPoint's will be loaded TONIGHT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Continue working on Motivational Posters </a:t>
            </a:r>
          </a:p>
          <a:p>
            <a:pPr algn="ctr"/>
            <a:r>
              <a:rPr lang="en-US" dirty="0" smtClean="0"/>
              <a:t>Must have pictures and phrases approved by Friday!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Psychological Needs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9,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Stimulus Motives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Desires for stimulation</a:t>
            </a:r>
          </a:p>
          <a:p>
            <a:endParaRPr lang="en-US" dirty="0" smtClean="0"/>
          </a:p>
          <a:p>
            <a:r>
              <a:rPr lang="en-US" dirty="0" smtClean="0"/>
              <a:t>Change of Environment</a:t>
            </a:r>
          </a:p>
          <a:p>
            <a:pPr lvl="1"/>
            <a:r>
              <a:rPr lang="en-US" dirty="0" smtClean="0"/>
              <a:t>Scenery, Relationships, Habitats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Manipulation of Surroundings</a:t>
            </a:r>
          </a:p>
          <a:p>
            <a:pPr lvl="1"/>
            <a:r>
              <a:rPr lang="en-US" dirty="0" smtClean="0"/>
              <a:t>Colors, sounds, smells, textures</a:t>
            </a:r>
            <a:endParaRPr lang="en-US" dirty="0"/>
          </a:p>
        </p:txBody>
      </p:sp>
      <p:pic>
        <p:nvPicPr>
          <p:cNvPr id="1026" name="Picture 2" descr="C:\Documents and Settings\Mike\Local Settings\Temporary Internet Files\Content.IE5\NC2ULV46\MP90044757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914400"/>
            <a:ext cx="3723758" cy="250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Mike\Local Settings\Temporary Internet Files\Content.IE5\NC2ULV46\MC90004809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724400"/>
            <a:ext cx="1907438" cy="18763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Sensory Deprivation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Volunteer?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Absence of Stimuli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What does this do to you?</a:t>
            </a:r>
            <a:endParaRPr lang="en-US" dirty="0"/>
          </a:p>
        </p:txBody>
      </p:sp>
      <p:pic>
        <p:nvPicPr>
          <p:cNvPr id="3075" name="Picture 3" descr="C:\Documents and Settings\Mike\Local Settings\Temporary Internet Files\Content.IE5\NC2ULV46\MC90004838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38200"/>
            <a:ext cx="705917" cy="705917"/>
          </a:xfrm>
          <a:prstGeom prst="rect">
            <a:avLst/>
          </a:prstGeom>
          <a:noFill/>
        </p:spPr>
      </p:pic>
      <p:pic>
        <p:nvPicPr>
          <p:cNvPr id="3076" name="Picture 4" descr="C:\Documents and Settings\Mike\Local Settings\Temporary Internet Files\Content.IE5\UURO0P86\MC90004827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4038600"/>
            <a:ext cx="705917" cy="705917"/>
          </a:xfrm>
          <a:prstGeom prst="rect">
            <a:avLst/>
          </a:prstGeom>
          <a:noFill/>
        </p:spPr>
      </p:pic>
      <p:pic>
        <p:nvPicPr>
          <p:cNvPr id="3077" name="Picture 5" descr="C:\Documents and Settings\Mike\Local Settings\Temporary Internet Files\Content.IE5\E1PYVYWP\MC90021147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495800"/>
            <a:ext cx="1421394" cy="1818521"/>
          </a:xfrm>
          <a:prstGeom prst="rect">
            <a:avLst/>
          </a:prstGeom>
          <a:noFill/>
        </p:spPr>
      </p:pic>
      <p:pic>
        <p:nvPicPr>
          <p:cNvPr id="3078" name="Picture 6" descr="C:\Documents and Settings\Mike\Local Settings\Temporary Internet Files\Content.IE5\Y4R8MFO2\MC90021148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4572000"/>
            <a:ext cx="1144133" cy="2014428"/>
          </a:xfrm>
          <a:prstGeom prst="rect">
            <a:avLst/>
          </a:prstGeom>
          <a:noFill/>
        </p:spPr>
      </p:pic>
      <p:pic>
        <p:nvPicPr>
          <p:cNvPr id="3079" name="Picture 7" descr="C:\Documents and Settings\Mike\Local Settings\Temporary Internet Files\Content.IE5\NC2ULV46\MC900238193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6600" y="990600"/>
            <a:ext cx="1588883" cy="722768"/>
          </a:xfrm>
          <a:prstGeom prst="rect">
            <a:avLst/>
          </a:prstGeom>
          <a:noFill/>
        </p:spPr>
      </p:pic>
      <p:sp>
        <p:nvSpPr>
          <p:cNvPr id="10" name="&quot;No&quot; Symbol 9"/>
          <p:cNvSpPr/>
          <p:nvPr/>
        </p:nvSpPr>
        <p:spPr>
          <a:xfrm>
            <a:off x="304800" y="685800"/>
            <a:ext cx="990600" cy="990600"/>
          </a:xfrm>
          <a:prstGeom prst="noSmoking">
            <a:avLst/>
          </a:prstGeom>
          <a:solidFill>
            <a:srgbClr val="FF0000">
              <a:alpha val="3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&quot;No&quot; Symbol 10"/>
          <p:cNvSpPr/>
          <p:nvPr/>
        </p:nvSpPr>
        <p:spPr>
          <a:xfrm>
            <a:off x="152400" y="4648200"/>
            <a:ext cx="1295400" cy="1371600"/>
          </a:xfrm>
          <a:prstGeom prst="noSmoking">
            <a:avLst/>
          </a:prstGeom>
          <a:solidFill>
            <a:srgbClr val="FF0000">
              <a:alpha val="3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&quot;No&quot; Symbol 11"/>
          <p:cNvSpPr/>
          <p:nvPr/>
        </p:nvSpPr>
        <p:spPr>
          <a:xfrm>
            <a:off x="6324600" y="4953000"/>
            <a:ext cx="990600" cy="990600"/>
          </a:xfrm>
          <a:prstGeom prst="noSmoking">
            <a:avLst/>
          </a:prstGeom>
          <a:solidFill>
            <a:srgbClr val="FF0000">
              <a:alpha val="3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&quot;No&quot; Symbol 12"/>
          <p:cNvSpPr/>
          <p:nvPr/>
        </p:nvSpPr>
        <p:spPr>
          <a:xfrm>
            <a:off x="7391400" y="838200"/>
            <a:ext cx="990600" cy="990600"/>
          </a:xfrm>
          <a:prstGeom prst="noSmoking">
            <a:avLst/>
          </a:prstGeom>
          <a:solidFill>
            <a:srgbClr val="FF0000">
              <a:alpha val="3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&quot;No&quot; Symbol 13"/>
          <p:cNvSpPr/>
          <p:nvPr/>
        </p:nvSpPr>
        <p:spPr>
          <a:xfrm>
            <a:off x="7924800" y="3886200"/>
            <a:ext cx="990600" cy="990600"/>
          </a:xfrm>
          <a:prstGeom prst="noSmoking">
            <a:avLst/>
          </a:prstGeom>
          <a:solidFill>
            <a:srgbClr val="FF0000">
              <a:alpha val="3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Achievement 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Described as people who are driven to get ahead, to tackle challenging situations and to meet high personal standards of success.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NHS, All-Academic, All-Public, All-American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Goal Driven, Motivated, Determined, Disciplined</a:t>
            </a:r>
          </a:p>
          <a:p>
            <a:pPr lvl="1"/>
            <a:endParaRPr lang="en-US" dirty="0" smtClean="0"/>
          </a:p>
          <a:p>
            <a:pPr lvl="1" algn="ctr">
              <a:buNone/>
            </a:pPr>
            <a:r>
              <a:rPr lang="en-US" dirty="0" smtClean="0"/>
              <a:t>RYFP</a:t>
            </a:r>
          </a:p>
          <a:p>
            <a:pPr lvl="1" algn="ctr">
              <a:buNone/>
            </a:pPr>
            <a:endParaRPr lang="en-US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algn="ctr">
              <a:buNone/>
            </a:pPr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Everyday is an opportunity to test yourself against your potential!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Your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Academic</a:t>
            </a:r>
          </a:p>
          <a:p>
            <a:pPr algn="ctr"/>
            <a:r>
              <a:rPr lang="en-US" dirty="0" smtClean="0"/>
              <a:t>PSSA Perfection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Personal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Mental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Physical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Spiritual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Other</a:t>
            </a:r>
          </a:p>
        </p:txBody>
      </p:sp>
      <p:pic>
        <p:nvPicPr>
          <p:cNvPr id="2050" name="Picture 2" descr="C:\Documents and Settings\Mike\Local Settings\Temporary Internet Files\Content.IE5\UURO0P86\MP90038778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2609088" cy="3657600"/>
          </a:xfrm>
          <a:prstGeom prst="rect">
            <a:avLst/>
          </a:prstGeom>
          <a:noFill/>
        </p:spPr>
      </p:pic>
      <p:pic>
        <p:nvPicPr>
          <p:cNvPr id="2053" name="Picture 5" descr="C:\Documents and Settings\Mike\Local Settings\Temporary Internet Files\Content.IE5\Y4R8MFO2\MC90023058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69521" y="3389014"/>
            <a:ext cx="1774479" cy="34689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Learning goals</a:t>
            </a:r>
          </a:p>
          <a:p>
            <a:pPr lvl="1"/>
            <a:r>
              <a:rPr lang="en-US" dirty="0" smtClean="0"/>
              <a:t>Learning to improve intelligence, prepare for the world, create opportunities, make life easier.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Extrinsic Rewards</a:t>
            </a:r>
          </a:p>
          <a:p>
            <a:pPr lvl="1"/>
            <a:r>
              <a:rPr lang="en-US" dirty="0" smtClean="0"/>
              <a:t>Good grades, income, respect, rapport.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Intrinsic Rewards</a:t>
            </a:r>
          </a:p>
          <a:p>
            <a:pPr lvl="1"/>
            <a:r>
              <a:rPr lang="en-US" dirty="0" smtClean="0"/>
              <a:t>Self-satisfaction, pride, confidence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098" name="Picture 2" descr="C:\Documents and Settings\Mike\Local Settings\Temporary Internet Files\Content.IE5\Y4R8MFO2\MC90021322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1738274" cy="1818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can you motivate yourself to Achieve?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Getting a poor grade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Mistakes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Positive Reinforcement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Peer Support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Family Support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Others?</a:t>
            </a:r>
            <a:endParaRPr lang="en-US" dirty="0"/>
          </a:p>
        </p:txBody>
      </p:sp>
      <p:pic>
        <p:nvPicPr>
          <p:cNvPr id="5122" name="Picture 2" descr="C:\Documents and Settings\Mike\Local Settings\Temporary Internet Files\Content.IE5\Y4R8MFO2\MP91021639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71800"/>
            <a:ext cx="2531096" cy="2205038"/>
          </a:xfrm>
          <a:prstGeom prst="rect">
            <a:avLst/>
          </a:prstGeom>
          <a:noFill/>
        </p:spPr>
      </p:pic>
      <p:pic>
        <p:nvPicPr>
          <p:cNvPr id="5123" name="Picture 3" descr="C:\Documents and Settings\Mike\Local Settings\Temporary Internet Files\Content.IE5\E1PYVYWP\MC90019810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2895600"/>
            <a:ext cx="1229762" cy="2951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Theory behind Practice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Cognitive Consistency</a:t>
            </a:r>
          </a:p>
          <a:p>
            <a:pPr lvl="1"/>
            <a:r>
              <a:rPr lang="en-US" dirty="0" smtClean="0"/>
              <a:t>Individuals who seek to think and behave in a way that first what they believe and how others expect them to think and behave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Crowds and Cliques</a:t>
            </a:r>
          </a:p>
          <a:p>
            <a:pPr lvl="2"/>
            <a:r>
              <a:rPr lang="en-US" dirty="0" smtClean="0"/>
              <a:t>Is this really who YOU are? Or who YOU want to be?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Breaking Away</a:t>
            </a:r>
          </a:p>
          <a:p>
            <a:pPr lvl="2"/>
            <a:r>
              <a:rPr lang="en-US" dirty="0" smtClean="0"/>
              <a:t>Find yourself and build toward success!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4958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MAKE THE PIECES FIT!</a:t>
            </a:r>
            <a:endParaRPr lang="en-US" sz="2400" dirty="0"/>
          </a:p>
        </p:txBody>
      </p:sp>
      <p:pic>
        <p:nvPicPr>
          <p:cNvPr id="6151" name="Picture 7" descr="C:\Documents and Settings\Mike\Local Settings\Temporary Internet Files\Content.IE5\E1PYVYWP\MC90043981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4290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240</TotalTime>
  <Words>398</Words>
  <Application>Microsoft Office PowerPoint</Application>
  <PresentationFormat>On-screen Show (4:3)</PresentationFormat>
  <Paragraphs>108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Urban</vt:lpstr>
      <vt:lpstr>Do Now</vt:lpstr>
      <vt:lpstr>Psychological Needs</vt:lpstr>
      <vt:lpstr>Stimulus Motives</vt:lpstr>
      <vt:lpstr>Sensory Deprivation</vt:lpstr>
      <vt:lpstr>Achievement Motivation</vt:lpstr>
      <vt:lpstr>Your Goals</vt:lpstr>
      <vt:lpstr>Performance</vt:lpstr>
      <vt:lpstr>How can you motivate yourself to Achieve?</vt:lpstr>
      <vt:lpstr>Theory behind Practice</vt:lpstr>
      <vt:lpstr>Slide 10</vt:lpstr>
      <vt:lpstr>Balance – A key to success</vt:lpstr>
      <vt:lpstr>Cognitive Dissonance Theory</vt:lpstr>
      <vt:lpstr>Affiliation</vt:lpstr>
      <vt:lpstr>Homework</vt:lpstr>
    </vt:vector>
  </TitlesOfParts>
  <Company>Ulrich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Psychological Needs</dc:title>
  <dc:creator>Mike</dc:creator>
  <cp:lastModifiedBy>Mike</cp:lastModifiedBy>
  <cp:revision>16</cp:revision>
  <dcterms:created xsi:type="dcterms:W3CDTF">2011-03-09T04:43:26Z</dcterms:created>
  <dcterms:modified xsi:type="dcterms:W3CDTF">2011-03-09T15:47:49Z</dcterms:modified>
</cp:coreProperties>
</file>